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81" r:id="rId3"/>
    <p:sldId id="280" r:id="rId4"/>
    <p:sldId id="276" r:id="rId5"/>
    <p:sldId id="272" r:id="rId6"/>
    <p:sldId id="259" r:id="rId7"/>
    <p:sldId id="260" r:id="rId8"/>
    <p:sldId id="275" r:id="rId9"/>
    <p:sldId id="261" r:id="rId10"/>
    <p:sldId id="262" r:id="rId11"/>
    <p:sldId id="268" r:id="rId12"/>
    <p:sldId id="277" r:id="rId13"/>
    <p:sldId id="278" r:id="rId14"/>
    <p:sldId id="274" r:id="rId15"/>
    <p:sldId id="269" r:id="rId16"/>
    <p:sldId id="273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31"/>
    <p:restoredTop sz="92950"/>
  </p:normalViewPr>
  <p:slideViewPr>
    <p:cSldViewPr snapToGrid="0" snapToObjects="1">
      <p:cViewPr varScale="1">
        <p:scale>
          <a:sx n="58" d="100"/>
          <a:sy n="58" d="100"/>
        </p:scale>
        <p:origin x="19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224E2-7D14-7B4B-B1F3-04A8B3F4D232}" type="datetimeFigureOut">
              <a:rPr lang="en-US" smtClean="0"/>
              <a:t>3/5/19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9A49B-0025-2943-B218-F3CB39FF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5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9A49B-0025-2943-B218-F3CB39FF96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5710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d88e02759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d88e02759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59077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d2194566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d21945668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31268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21945668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21945668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718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d88e027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d88e027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6901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d88e0275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d88e0275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27245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d88e0275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d88e0275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0905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708870d6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708870d6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1079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08870d6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708870d6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1908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d21945668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d21945668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4764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d21945668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d21945668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3496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d21945668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d21945668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122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249B1-5414-6942-A377-05E468DFC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B8F26-E22A-0743-8DF5-8EDC9C3A0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E5B71-A5E5-9D43-A451-2C932B7A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9CFC8-95E1-B743-B631-9D0C6BE9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4D069-DD17-3E42-A6A4-BC89E023E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2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4D50-21D6-744E-A58F-5FE01B123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0F6FFF-2D49-1945-9DDE-D06213137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A35F6-B31D-034C-B983-93AD2B4C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AE119-9CC7-7848-B378-13DFFAD20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F920B-E72A-3743-9E0F-AC72A464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79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54C060-6F85-AE4D-9535-CA3F75F6A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8FDF-AD5F-E344-8853-8BDD83F1F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68AE2-D74D-2643-A938-DFCA3674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32ACA-4079-8146-AA79-F0B3F00A6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98BE1-5FA4-8441-990F-881BAF78A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87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8" name="Google Shape;98;p21"/>
          <p:cNvCxnSpPr/>
          <p:nvPr/>
        </p:nvCxnSpPr>
        <p:spPr>
          <a:xfrm>
            <a:off x="609600" y="1175787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21"/>
          <p:cNvCxnSpPr/>
          <p:nvPr/>
        </p:nvCxnSpPr>
        <p:spPr>
          <a:xfrm>
            <a:off x="609600" y="6324600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" name="Google Shape;100;p2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507987" rtl="0">
              <a:spcBef>
                <a:spcPts val="640"/>
              </a:spcBef>
              <a:spcAft>
                <a:spcPts val="0"/>
              </a:spcAft>
              <a:buSzPts val="2400"/>
              <a:buChar char="●"/>
              <a:defRPr sz="3200"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3200"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32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5186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E0F0-E12A-7443-8933-F0EE5135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3B05-30D8-814C-B8ED-72C03B522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EB557-C443-8144-93F7-5DE2377C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C0BD-B5AE-0245-AA39-3E9AFDF6D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855E3-01BD-E743-A7AD-8C28F1B64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306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2B34-8632-274E-8E45-DF0F0FD9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36FCB-215B-7A4D-AD48-3AD6A0C30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42910-6C1F-084E-B73C-EB166821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380B8-FA2D-F84E-95EC-AE5A3550D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7048A-CDD7-5541-ADBC-E71CFA4EA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36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6411-FC39-CE46-87D1-5051A42F0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E8F07-A4B0-2446-A75B-74827E8F58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81150-2289-8746-B672-6CA4E1514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6CBEE-CAB1-DF4E-AF28-E7C1435E4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E7A41-E15A-9E45-85C0-F1931277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72122-BEE7-FA43-959B-D19363006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20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D3E-A92A-634B-B2E0-6579A401F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B0210-EB8C-504F-8E8D-6E739F136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0A74B-89C7-A04F-8266-33DF02FB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E6DFFB-625B-4D4B-8035-3634D5A3CC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2827AC-F56F-9146-9AFC-D3EFA36F7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BAB622-644C-784C-85AF-B3BC42D07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D590D-E9C4-5049-A2E0-EBC981C3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FCFD0-25A5-9C44-BB7F-452C6168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648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507B4-4F67-6642-91A5-174F5020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65ECE-04EA-F940-917D-0B2220E8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64E97F-79AA-AD4D-A2C8-A64E8C4BC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C3BA8-3B91-D547-A65F-D8DB7D4FC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60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317ED-AB18-B442-8954-D752F66A3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59EC8-749D-3C44-91A4-EE3A73AD0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01968-3DEF-7041-8B96-2B2426486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E8DCE-453F-C34F-9D4F-8D2ED73F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6770-C414-4843-825F-FF6D65ECB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10BDD-48B3-FA45-8E1A-1EEFA9D5B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0BE70-DA0B-BF4E-8976-057C5142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57D5E-4B33-9649-890F-364BE7C2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3BD84-C8B0-B346-B3C5-57BC9401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45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E21A-D331-A746-80E1-0A36DC92F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F4479A-D655-5D4A-8D9A-A3ADCC2455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BCE72-15F8-B44C-9780-953CDB986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B4834-0AAB-414B-BDE0-F71C3CFAB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81EEA-45F7-2C4B-A07D-DC0ED126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3D54B-08FA-1345-96CC-4B9B0F28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1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979A34-6022-8849-A4B0-FE7F12B83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7DC4C-E305-1040-B0EB-06EBC0BDE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7B01B-89CA-6F4D-AD7E-71FFC17563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3ADB8-CF42-7A47-8F8F-609599C2F6D6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A647-EC77-D040-86D6-B66C35C006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D59C7-F835-5747-A892-9A6C2A7D2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5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FoDS-s19-0305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dam-p/markdown-here/wiki/Markdown-Cheatsheet" TargetMode="External"/><Relationship Id="rId2" Type="http://schemas.openxmlformats.org/officeDocument/2006/relationships/hyperlink" Target="https://jupyterhub.cs.duke.edu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CompSci 116:</a:t>
            </a:r>
            <a:b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A/B Testing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5809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Jeff Forbes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March 5, 2019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79971" y="6356349"/>
            <a:ext cx="2743200" cy="365125"/>
          </a:xfrm>
        </p:spPr>
        <p:txBody>
          <a:bodyPr/>
          <a:lstStyle/>
          <a:p>
            <a:fld id="{CCE1C50A-A548-314E-A0B9-6004DAD6FBA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356349"/>
            <a:ext cx="2133600" cy="365125"/>
          </a:xfrm>
        </p:spPr>
        <p:txBody>
          <a:bodyPr/>
          <a:lstStyle/>
          <a:p>
            <a:r>
              <a:rPr lang="en-US" dirty="0"/>
              <a:t>3/5/19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48200" y="6356351"/>
            <a:ext cx="2895600" cy="365125"/>
          </a:xfrm>
        </p:spPr>
        <p:txBody>
          <a:bodyPr/>
          <a:lstStyle/>
          <a:p>
            <a:r>
              <a:rPr lang="en-US" dirty="0" err="1"/>
              <a:t>FoDS</a:t>
            </a:r>
            <a:r>
              <a:rPr lang="en-US" dirty="0"/>
              <a:t>, A/B Testing</a:t>
            </a:r>
          </a:p>
        </p:txBody>
      </p:sp>
    </p:spTree>
    <p:extLst>
      <p:ext uri="{BB962C8B-B14F-4D97-AF65-F5344CB8AC3E}">
        <p14:creationId xmlns:p14="http://schemas.microsoft.com/office/powerpoint/2010/main" val="777573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Hypothesis Test</a:t>
            </a:r>
            <a:endParaRPr/>
          </a:p>
        </p:txBody>
      </p:sp>
      <p:sp>
        <p:nvSpPr>
          <p:cNvPr id="159" name="Google Shape;159;p34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/>
              <a:t>Null:</a:t>
            </a:r>
            <a:r>
              <a:rPr lang="en"/>
              <a:t> The distribution of birth weights is the same for both smoker and non-smoker moms.</a:t>
            </a:r>
            <a:endParaRPr/>
          </a:p>
          <a:p>
            <a:pPr marL="0" indent="0">
              <a:buNone/>
            </a:pPr>
            <a:endParaRPr sz="800"/>
          </a:p>
          <a:p>
            <a:r>
              <a:rPr lang="en"/>
              <a:t>If the null is true, we can model each birth as:</a:t>
            </a:r>
            <a:endParaRPr/>
          </a:p>
          <a:p>
            <a:pPr lvl="1"/>
            <a:r>
              <a:rPr lang="en"/>
              <a:t>randomly choose a birth weight</a:t>
            </a:r>
            <a:endParaRPr/>
          </a:p>
          <a:p>
            <a:pPr lvl="1"/>
            <a:r>
              <a:rPr lang="en"/>
              <a:t>randomly choose whether the mom is a smoker or non-smoker</a:t>
            </a:r>
            <a:br>
              <a:rPr lang="en"/>
            </a:br>
            <a:endParaRPr/>
          </a:p>
          <a:p>
            <a:pPr>
              <a:spcBef>
                <a:spcPts val="0"/>
              </a:spcBef>
            </a:pPr>
            <a:r>
              <a:rPr lang="en"/>
              <a:t>How do we know the distribution of birth weights?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02496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0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 Bootstrap</a:t>
            </a:r>
            <a:endParaRPr/>
          </a:p>
        </p:txBody>
      </p:sp>
      <p:sp>
        <p:nvSpPr>
          <p:cNvPr id="202" name="Google Shape;202;p40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A technique for simulating repeated random sampling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All that we have is the original sample</a:t>
            </a:r>
            <a:endParaRPr/>
          </a:p>
          <a:p>
            <a:pPr lvl="1"/>
            <a:r>
              <a:rPr lang="en"/>
              <a:t>… which is large and random</a:t>
            </a:r>
            <a:endParaRPr/>
          </a:p>
          <a:p>
            <a:pPr lvl="1"/>
            <a:r>
              <a:rPr lang="en"/>
              <a:t>Therefore, it probably resembles the population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So we sample at random from the original sample!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1423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1"/>
          <p:cNvSpPr txBox="1">
            <a:spLocks noGrp="1"/>
          </p:cNvSpPr>
          <p:nvPr>
            <p:ph type="title"/>
          </p:nvPr>
        </p:nvSpPr>
        <p:spPr>
          <a:xfrm>
            <a:off x="609600" y="407379"/>
            <a:ext cx="8940800" cy="67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Why the Bootstrap Works</a:t>
            </a:r>
            <a:endParaRPr/>
          </a:p>
        </p:txBody>
      </p:sp>
      <p:cxnSp>
        <p:nvCxnSpPr>
          <p:cNvPr id="208" name="Google Shape;208;p41"/>
          <p:cNvCxnSpPr>
            <a:stCxn id="209" idx="3"/>
            <a:endCxn id="210" idx="1"/>
          </p:cNvCxnSpPr>
          <p:nvPr/>
        </p:nvCxnSpPr>
        <p:spPr>
          <a:xfrm>
            <a:off x="2890624" y="3429005"/>
            <a:ext cx="16632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1" name="Google Shape;211;p41"/>
          <p:cNvCxnSpPr>
            <a:stCxn id="210" idx="3"/>
            <a:endCxn id="212" idx="1"/>
          </p:cNvCxnSpPr>
          <p:nvPr/>
        </p:nvCxnSpPr>
        <p:spPr>
          <a:xfrm rot="10800000" flipH="1">
            <a:off x="6834725" y="2058601"/>
            <a:ext cx="1663200" cy="1370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3" name="Google Shape;213;p41"/>
          <p:cNvCxnSpPr>
            <a:stCxn id="210" idx="3"/>
            <a:endCxn id="214" idx="1"/>
          </p:cNvCxnSpPr>
          <p:nvPr/>
        </p:nvCxnSpPr>
        <p:spPr>
          <a:xfrm>
            <a:off x="6834725" y="3429001"/>
            <a:ext cx="1663200" cy="246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41"/>
          <p:cNvCxnSpPr>
            <a:stCxn id="210" idx="3"/>
            <a:endCxn id="216" idx="1"/>
          </p:cNvCxnSpPr>
          <p:nvPr/>
        </p:nvCxnSpPr>
        <p:spPr>
          <a:xfrm>
            <a:off x="6834725" y="3429001"/>
            <a:ext cx="1663200" cy="1882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7" name="Google Shape;217;p41"/>
          <p:cNvSpPr/>
          <p:nvPr/>
        </p:nvSpPr>
        <p:spPr>
          <a:xfrm>
            <a:off x="674667" y="1752900"/>
            <a:ext cx="2313200" cy="7408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population</a:t>
            </a:r>
            <a:endParaRPr sz="3200"/>
          </a:p>
        </p:txBody>
      </p:sp>
      <p:sp>
        <p:nvSpPr>
          <p:cNvPr id="218" name="Google Shape;218;p41"/>
          <p:cNvSpPr/>
          <p:nvPr/>
        </p:nvSpPr>
        <p:spPr>
          <a:xfrm>
            <a:off x="4794867" y="1753025"/>
            <a:ext cx="1686800" cy="7408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sample</a:t>
            </a:r>
            <a:endParaRPr sz="3200"/>
          </a:p>
        </p:txBody>
      </p:sp>
      <p:sp>
        <p:nvSpPr>
          <p:cNvPr id="219" name="Google Shape;219;p41"/>
          <p:cNvSpPr/>
          <p:nvPr/>
        </p:nvSpPr>
        <p:spPr>
          <a:xfrm>
            <a:off x="5281867" y="4690412"/>
            <a:ext cx="2313200" cy="632400"/>
          </a:xfrm>
          <a:prstGeom prst="wedgeRoundRectCallout">
            <a:avLst>
              <a:gd name="adj1" fmla="val 62276"/>
              <a:gd name="adj2" fmla="val -174073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resamples</a:t>
            </a:r>
            <a:endParaRPr sz="3200"/>
          </a:p>
        </p:txBody>
      </p:sp>
      <p:sp>
        <p:nvSpPr>
          <p:cNvPr id="220" name="Google Shape;220;p41"/>
          <p:cNvSpPr txBox="1"/>
          <p:nvPr/>
        </p:nvSpPr>
        <p:spPr>
          <a:xfrm>
            <a:off x="609600" y="4530100"/>
            <a:ext cx="3455600" cy="17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/>
              <a:t>All of these look pretty similar, most likely.</a:t>
            </a:r>
            <a:endParaRPr sz="3200"/>
          </a:p>
        </p:txBody>
      </p:sp>
      <p:pic>
        <p:nvPicPr>
          <p:cNvPr id="221" name="Google Shape;22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734" y="2667817"/>
            <a:ext cx="2117884" cy="1522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3701" y="2607834"/>
            <a:ext cx="2281033" cy="1642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42634" y="1257334"/>
            <a:ext cx="2191383" cy="1562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87467" y="2896350"/>
            <a:ext cx="2191367" cy="1557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32134" y="4530100"/>
            <a:ext cx="2191367" cy="15890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58370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2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Key to Resampling</a:t>
            </a:r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11620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From the original sample,</a:t>
            </a:r>
            <a:endParaRPr/>
          </a:p>
          <a:p>
            <a:pPr lvl="1"/>
            <a:r>
              <a:rPr lang="en"/>
              <a:t>draw at random</a:t>
            </a:r>
            <a:endParaRPr/>
          </a:p>
          <a:p>
            <a:pPr lvl="1">
              <a:lnSpc>
                <a:spcPct val="100000"/>
              </a:lnSpc>
            </a:pPr>
            <a:r>
              <a:rPr lang="en"/>
              <a:t>with replacement</a:t>
            </a:r>
            <a:endParaRPr/>
          </a:p>
          <a:p>
            <a:pPr lvl="1"/>
            <a:r>
              <a:rPr lang="en"/>
              <a:t>as many values as the original sample contained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The size of the new sample has to be the same as the original one, so that the two estimates are comparable</a:t>
            </a:r>
            <a:endParaRPr/>
          </a:p>
        </p:txBody>
      </p:sp>
      <p:sp>
        <p:nvSpPr>
          <p:cNvPr id="232" name="Google Shape;232;p42"/>
          <p:cNvSpPr txBox="1"/>
          <p:nvPr/>
        </p:nvSpPr>
        <p:spPr>
          <a:xfrm>
            <a:off x="5200800" y="5488400"/>
            <a:ext cx="1790400" cy="7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11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F3C63-82D1-4947-98BA-A65774E9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Deflategate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EC490-21FD-D249-924D-75E0D246A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</a:t>
            </a:r>
            <a:r>
              <a:rPr lang="en-US" dirty="0"/>
              <a:t>: Each group is like a sample drawn at random without replacement from all 15 footballs. </a:t>
            </a:r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Alternative</a:t>
            </a:r>
            <a:r>
              <a:rPr lang="en-US" dirty="0"/>
              <a:t>: The Patriots’ values are too </a:t>
            </a:r>
            <a:r>
              <a:rPr lang="en-US" i="1" dirty="0">
                <a:solidFill>
                  <a:schemeClr val="accent1"/>
                </a:solidFill>
              </a:rPr>
              <a:t>low</a:t>
            </a:r>
            <a:r>
              <a:rPr lang="en-US" dirty="0"/>
              <a:t> for them to look like a random sample from the 15 balls. 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Test Statistic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Colts’ average - Patriots’ average </a:t>
            </a:r>
          </a:p>
          <a:p>
            <a:pPr lvl="1"/>
            <a:r>
              <a:rPr lang="en-US" i="1" dirty="0"/>
              <a:t>P</a:t>
            </a:r>
            <a:r>
              <a:rPr lang="en-US" dirty="0"/>
              <a:t>-value direction: 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1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Causality</a:t>
            </a:r>
            <a:endParaRPr dirty="0"/>
          </a:p>
        </p:txBody>
      </p:sp>
      <p:sp>
        <p:nvSpPr>
          <p:cNvPr id="205" name="Google Shape;205;p4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solidFill>
                  <a:srgbClr val="000000"/>
                </a:solidFill>
              </a:rPr>
              <a:t>Use Randomized Control Experiments to establish causality</a:t>
            </a:r>
          </a:p>
          <a:p>
            <a:pPr lvl="1"/>
            <a:r>
              <a:rPr lang="en" dirty="0">
                <a:solidFill>
                  <a:srgbClr val="000000"/>
                </a:solidFill>
              </a:rPr>
              <a:t>Sample A:</a:t>
            </a:r>
            <a:r>
              <a:rPr lang="en" dirty="0"/>
              <a:t> </a:t>
            </a:r>
            <a:r>
              <a:rPr lang="en" b="1" dirty="0">
                <a:solidFill>
                  <a:srgbClr val="0000FF"/>
                </a:solidFill>
              </a:rPr>
              <a:t>control group</a:t>
            </a:r>
            <a:endParaRPr b="1" dirty="0">
              <a:solidFill>
                <a:srgbClr val="0000FF"/>
              </a:solidFill>
            </a:endParaRPr>
          </a:p>
          <a:p>
            <a:pPr lvl="1"/>
            <a:r>
              <a:rPr lang="en" dirty="0"/>
              <a:t>Sample B: </a:t>
            </a:r>
            <a:r>
              <a:rPr lang="en" b="1" dirty="0">
                <a:solidFill>
                  <a:srgbClr val="0000FF"/>
                </a:solidFill>
              </a:rPr>
              <a:t>treatment group</a:t>
            </a:r>
            <a:endParaRPr b="1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sz="800" dirty="0"/>
          </a:p>
          <a:p>
            <a:pPr>
              <a:buClr>
                <a:srgbClr val="C4820E"/>
              </a:buClr>
            </a:pPr>
            <a:r>
              <a:rPr lang="en" b="1" dirty="0">
                <a:solidFill>
                  <a:srgbClr val="0000FF"/>
                </a:solidFill>
              </a:rPr>
              <a:t>If the treatment and control groups are selected at random, then you can make causal conclusions.</a:t>
            </a:r>
            <a:endParaRPr b="1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sz="800" dirty="0"/>
          </a:p>
          <a:p>
            <a:r>
              <a:rPr lang="en" dirty="0"/>
              <a:t>Any difference in outcomes between the two groups could be due to</a:t>
            </a:r>
            <a:endParaRPr dirty="0"/>
          </a:p>
          <a:p>
            <a:pPr lvl="1"/>
            <a:r>
              <a:rPr lang="en" dirty="0"/>
              <a:t>chance</a:t>
            </a:r>
            <a:endParaRPr dirty="0"/>
          </a:p>
          <a:p>
            <a:pPr lvl="1"/>
            <a:r>
              <a:rPr lang="en" dirty="0"/>
              <a:t>the treatment</a:t>
            </a:r>
            <a:endParaRPr dirty="0"/>
          </a:p>
        </p:txBody>
      </p:sp>
      <p:sp>
        <p:nvSpPr>
          <p:cNvPr id="206" name="Google Shape;206;p41"/>
          <p:cNvSpPr txBox="1"/>
          <p:nvPr/>
        </p:nvSpPr>
        <p:spPr>
          <a:xfrm>
            <a:off x="9768467" y="5307967"/>
            <a:ext cx="1739600" cy="7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73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561B-3766-5746-9086-48870E09D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Botox for Back Pain!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91185-D3BE-A146-B40E-E0B6200E7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31 patients</a:t>
            </a:r>
          </a:p>
          <a:p>
            <a:pPr lvl="1"/>
            <a:r>
              <a:rPr lang="en-US" dirty="0"/>
              <a:t>16 injected with </a:t>
            </a:r>
            <a:r>
              <a:rPr lang="en-US" dirty="0" err="1"/>
              <a:t>Botulinim</a:t>
            </a:r>
            <a:r>
              <a:rPr lang="en-US" dirty="0"/>
              <a:t> toxin A</a:t>
            </a:r>
          </a:p>
          <a:p>
            <a:pPr lvl="1"/>
            <a:r>
              <a:rPr lang="en-US" dirty="0"/>
              <a:t>15 injected with Saline (placebo)</a:t>
            </a:r>
          </a:p>
          <a:p>
            <a:r>
              <a:rPr lang="en-US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</a:t>
            </a:r>
            <a:r>
              <a:rPr lang="en-US" dirty="0"/>
              <a:t>: Distribution of 31 potential </a:t>
            </a:r>
            <a:r>
              <a:rPr lang="en-US" i="1" dirty="0">
                <a:solidFill>
                  <a:schemeClr val="accent1"/>
                </a:solidFill>
              </a:rPr>
              <a:t>control</a:t>
            </a:r>
            <a:r>
              <a:rPr lang="en-US" dirty="0"/>
              <a:t> scores is the </a:t>
            </a:r>
            <a:r>
              <a:rPr lang="en-US" b="1" dirty="0">
                <a:solidFill>
                  <a:schemeClr val="accent2"/>
                </a:solidFill>
              </a:rPr>
              <a:t>same as </a:t>
            </a:r>
            <a:r>
              <a:rPr lang="en-US" dirty="0"/>
              <a:t>the distribution of all 31 potential </a:t>
            </a:r>
            <a:r>
              <a:rPr lang="en-US" i="1" dirty="0">
                <a:solidFill>
                  <a:schemeClr val="accent1"/>
                </a:solidFill>
              </a:rPr>
              <a:t>treatment</a:t>
            </a:r>
            <a:r>
              <a:rPr lang="en-US" dirty="0"/>
              <a:t> scores</a:t>
            </a:r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Alternative</a:t>
            </a:r>
            <a:r>
              <a:rPr lang="en-US" dirty="0"/>
              <a:t>: Distribution of 31 potential </a:t>
            </a:r>
            <a:r>
              <a:rPr lang="en-US" i="1" dirty="0">
                <a:solidFill>
                  <a:schemeClr val="accent1"/>
                </a:solidFill>
              </a:rPr>
              <a:t>control</a:t>
            </a:r>
            <a:r>
              <a:rPr lang="en-US" dirty="0"/>
              <a:t> scores is </a:t>
            </a:r>
            <a:r>
              <a:rPr lang="en-US" b="1" dirty="0">
                <a:solidFill>
                  <a:schemeClr val="accent2"/>
                </a:solidFill>
              </a:rPr>
              <a:t>different from </a:t>
            </a:r>
            <a:r>
              <a:rPr lang="en-US" dirty="0"/>
              <a:t>the distribution of all 31 potential </a:t>
            </a:r>
            <a:r>
              <a:rPr lang="en-US" i="1" dirty="0">
                <a:solidFill>
                  <a:schemeClr val="accent1"/>
                </a:solidFill>
              </a:rPr>
              <a:t>treatment</a:t>
            </a:r>
            <a:r>
              <a:rPr lang="en-US" dirty="0"/>
              <a:t> scores</a:t>
            </a:r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Test Statistic</a:t>
            </a:r>
            <a:r>
              <a:rPr lang="en-US" dirty="0"/>
              <a:t>: </a:t>
            </a:r>
            <a:r>
              <a:rPr lang="en-US" i="1" dirty="0">
                <a:solidFill>
                  <a:schemeClr val="accent1"/>
                </a:solidFill>
              </a:rPr>
              <a:t>Distance</a:t>
            </a:r>
            <a:r>
              <a:rPr lang="en-US" dirty="0"/>
              <a:t> between the two proportions of relief in each group</a:t>
            </a:r>
          </a:p>
          <a:p>
            <a:pPr lvl="1"/>
            <a:r>
              <a:rPr lang="en-US" dirty="0"/>
              <a:t>| </a:t>
            </a:r>
            <a:r>
              <a:rPr lang="en-US" i="1" dirty="0">
                <a:solidFill>
                  <a:schemeClr val="accent1"/>
                </a:solidFill>
              </a:rPr>
              <a:t>control</a:t>
            </a:r>
            <a:r>
              <a:rPr lang="en-US" dirty="0"/>
              <a:t> proportion – </a:t>
            </a:r>
            <a:r>
              <a:rPr lang="en-US" i="1" dirty="0">
                <a:solidFill>
                  <a:schemeClr val="accent1"/>
                </a:solidFill>
              </a:rPr>
              <a:t>treatment</a:t>
            </a:r>
            <a:r>
              <a:rPr lang="en-US" dirty="0"/>
              <a:t> proportion |</a:t>
            </a:r>
          </a:p>
          <a:p>
            <a:pPr lvl="1"/>
            <a:endParaRPr lang="en-US" dirty="0"/>
          </a:p>
        </p:txBody>
      </p:sp>
      <p:pic>
        <p:nvPicPr>
          <p:cNvPr id="1026" name="Picture 2" descr="Cartoon representation of Botulinum toxin. PDB entry 3BTA">
            <a:extLst>
              <a:ext uri="{FF2B5EF4-FFF2-40B4-BE49-F238E27FC236}">
                <a16:creationId xmlns:a16="http://schemas.microsoft.com/office/drawing/2014/main" id="{AEAE35F4-B63D-3C43-B2F6-40DE96C33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5515" y="-107577"/>
            <a:ext cx="27940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☒">
            <a:extLst>
              <a:ext uri="{FF2B5EF4-FFF2-40B4-BE49-F238E27FC236}">
                <a16:creationId xmlns:a16="http://schemas.microsoft.com/office/drawing/2014/main" id="{BC5EF3AF-F929-C644-964D-F50D51FB1F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8900" cy="1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☒">
            <a:extLst>
              <a:ext uri="{FF2B5EF4-FFF2-40B4-BE49-F238E27FC236}">
                <a16:creationId xmlns:a16="http://schemas.microsoft.com/office/drawing/2014/main" id="{E3A2C835-824A-6541-85E3-8F25F82B64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8900" cy="1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☒">
            <a:extLst>
              <a:ext uri="{FF2B5EF4-FFF2-40B4-BE49-F238E27FC236}">
                <a16:creationId xmlns:a16="http://schemas.microsoft.com/office/drawing/2014/main" id="{56493CF6-335A-F94A-BDFD-67D834D9C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8900" cy="1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☑">
            <a:extLst>
              <a:ext uri="{FF2B5EF4-FFF2-40B4-BE49-F238E27FC236}">
                <a16:creationId xmlns:a16="http://schemas.microsoft.com/office/drawing/2014/main" id="{F9E4F8E4-3680-9B4D-9BF7-06EF83738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89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9991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>
            <a:spLocks noGrp="1"/>
          </p:cNvSpPr>
          <p:nvPr>
            <p:ph type="body" idx="1"/>
          </p:nvPr>
        </p:nvSpPr>
        <p:spPr>
          <a:xfrm>
            <a:off x="609600" y="1397000"/>
            <a:ext cx="10972800" cy="341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/>
              <a:t>The 80th percentile is the value in a set that is at least as large as 80% of the elements in the set</a:t>
            </a:r>
            <a:endParaRPr dirty="0"/>
          </a:p>
          <a:p>
            <a:pPr marL="0" indent="0" algn="ctr">
              <a:spcBef>
                <a:spcPts val="1600"/>
              </a:spcBef>
              <a:buNone/>
            </a:pPr>
            <a:r>
              <a:rPr lang="en" dirty="0"/>
              <a:t>For </a:t>
            </a:r>
            <a:r>
              <a:rPr lang="en" sz="2933" b="1" dirty="0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s = [1, 7, 3, 9, 5]</a:t>
            </a:r>
            <a:r>
              <a:rPr lang="en" dirty="0"/>
              <a:t>,    </a:t>
            </a:r>
            <a:r>
              <a:rPr lang="en" sz="2933" b="1" dirty="0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percentile(80, s)</a:t>
            </a:r>
            <a:r>
              <a:rPr lang="en" dirty="0"/>
              <a:t> is 7</a:t>
            </a:r>
            <a:endParaRPr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The 80th percentile is ordered element 4: </a:t>
            </a:r>
            <a:r>
              <a:rPr lang="en" sz="2933" b="1" dirty="0">
                <a:latin typeface="Courier New"/>
                <a:ea typeface="Courier New"/>
                <a:cs typeface="Courier New"/>
                <a:sym typeface="Courier New"/>
              </a:rPr>
              <a:t>(80/100) * 5</a:t>
            </a:r>
            <a:r>
              <a:rPr lang="en" dirty="0"/>
              <a:t> </a:t>
            </a:r>
            <a:endParaRPr dirty="0"/>
          </a:p>
        </p:txBody>
      </p:sp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Computing Percentiles</a:t>
            </a:r>
            <a:endParaRPr/>
          </a:p>
        </p:txBody>
      </p:sp>
      <p:sp>
        <p:nvSpPr>
          <p:cNvPr id="142" name="Google Shape;142;p31"/>
          <p:cNvSpPr/>
          <p:nvPr/>
        </p:nvSpPr>
        <p:spPr>
          <a:xfrm>
            <a:off x="7516467" y="4061067"/>
            <a:ext cx="1679200" cy="583200"/>
          </a:xfrm>
          <a:prstGeom prst="wedgeRoundRectCallout">
            <a:avLst>
              <a:gd name="adj1" fmla="val 20524"/>
              <a:gd name="adj2" fmla="val -83339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Percentile</a:t>
            </a:r>
            <a:endParaRPr sz="2400"/>
          </a:p>
        </p:txBody>
      </p:sp>
      <p:sp>
        <p:nvSpPr>
          <p:cNvPr id="143" name="Google Shape;143;p31"/>
          <p:cNvSpPr/>
          <p:nvPr/>
        </p:nvSpPr>
        <p:spPr>
          <a:xfrm>
            <a:off x="9464479" y="4061067"/>
            <a:ext cx="1914000" cy="583200"/>
          </a:xfrm>
          <a:prstGeom prst="wedgeRoundRectCallout">
            <a:avLst>
              <a:gd name="adj1" fmla="val 20776"/>
              <a:gd name="adj2" fmla="val -89198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Size of set</a:t>
            </a:r>
            <a:endParaRPr sz="2400"/>
          </a:p>
        </p:txBody>
      </p:sp>
      <p:sp>
        <p:nvSpPr>
          <p:cNvPr id="144" name="Google Shape;144;p31"/>
          <p:cNvSpPr txBox="1">
            <a:spLocks noGrp="1"/>
          </p:cNvSpPr>
          <p:nvPr>
            <p:ph type="body" idx="1"/>
          </p:nvPr>
        </p:nvSpPr>
        <p:spPr>
          <a:xfrm>
            <a:off x="609600" y="4558967"/>
            <a:ext cx="10972800" cy="132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For a percentile that does not exactly correspond to an element, take the next greater element instead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683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percentile </a:t>
            </a:r>
            <a:r>
              <a:rPr lang="en"/>
              <a:t>Function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0" name="Google Shape;150;p32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  <a:buClr>
                <a:srgbClr val="C4820E"/>
              </a:buClr>
            </a:pPr>
            <a:r>
              <a:rPr lang="en" dirty="0"/>
              <a:t>The </a:t>
            </a:r>
            <a:r>
              <a:rPr lang="en" i="1" dirty="0" err="1"/>
              <a:t>p</a:t>
            </a:r>
            <a:r>
              <a:rPr lang="en" dirty="0" err="1"/>
              <a:t>th</a:t>
            </a:r>
            <a:r>
              <a:rPr lang="en" dirty="0"/>
              <a:t> percentile is the value in a set that is at least as large as </a:t>
            </a:r>
            <a:r>
              <a:rPr lang="en" i="1" dirty="0"/>
              <a:t>p</a:t>
            </a:r>
            <a:r>
              <a:rPr lang="en" dirty="0"/>
              <a:t>% of the elements in the set</a:t>
            </a:r>
            <a:endParaRPr dirty="0">
              <a:solidFill>
                <a:srgbClr val="000000"/>
              </a:solidFill>
            </a:endParaRPr>
          </a:p>
          <a:p>
            <a:pPr>
              <a:spcBef>
                <a:spcPts val="1600"/>
              </a:spcBef>
              <a:buClr>
                <a:srgbClr val="C4820E"/>
              </a:buClr>
            </a:pPr>
            <a:r>
              <a:rPr lang="en" dirty="0">
                <a:solidFill>
                  <a:srgbClr val="000000"/>
                </a:solidFill>
              </a:rPr>
              <a:t>Function in the </a:t>
            </a:r>
            <a:r>
              <a:rPr lang="en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datascience</a:t>
            </a:r>
            <a:r>
              <a:rPr lang="en" dirty="0">
                <a:solidFill>
                  <a:srgbClr val="000000"/>
                </a:solidFill>
              </a:rPr>
              <a:t> module:</a:t>
            </a:r>
            <a:endParaRPr dirty="0">
              <a:solidFill>
                <a:srgbClr val="000000"/>
              </a:solidFill>
            </a:endParaRPr>
          </a:p>
          <a:p>
            <a:pPr indent="0" algn="ctr">
              <a:buNone/>
            </a:pPr>
            <a:r>
              <a:rPr lang="en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percentile(p, values)</a:t>
            </a:r>
            <a:endParaRPr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>
              <a:buNone/>
            </a:pPr>
            <a:endParaRPr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rgbClr val="C4820E"/>
              </a:buClr>
            </a:pPr>
            <a:r>
              <a:rPr lang="en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 dirty="0">
                <a:solidFill>
                  <a:srgbClr val="000000"/>
                </a:solidFill>
              </a:rPr>
              <a:t> is between 0 and 100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dirty="0">
              <a:solidFill>
                <a:srgbClr val="000000"/>
              </a:solidFill>
            </a:endParaRPr>
          </a:p>
          <a:p>
            <a:pPr>
              <a:buClr>
                <a:srgbClr val="C4820E"/>
              </a:buClr>
            </a:pPr>
            <a:r>
              <a:rPr lang="en" dirty="0">
                <a:solidFill>
                  <a:srgbClr val="000000"/>
                </a:solidFill>
              </a:rPr>
              <a:t>Returns the </a:t>
            </a:r>
            <a:r>
              <a:rPr lang="en" i="1" dirty="0" err="1">
                <a:solidFill>
                  <a:srgbClr val="000000"/>
                </a:solidFill>
              </a:rPr>
              <a:t>p</a:t>
            </a:r>
            <a:r>
              <a:rPr lang="en" dirty="0" err="1">
                <a:solidFill>
                  <a:srgbClr val="000000"/>
                </a:solidFill>
              </a:rPr>
              <a:t>th</a:t>
            </a:r>
            <a:r>
              <a:rPr lang="en" dirty="0">
                <a:solidFill>
                  <a:srgbClr val="000000"/>
                </a:solidFill>
              </a:rPr>
              <a:t> percentile of the array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CFF3C0-C569-CD49-A500-6F70C957687B}"/>
              </a:ext>
            </a:extLst>
          </p:cNvPr>
          <p:cNvSpPr txBox="1"/>
          <p:nvPr/>
        </p:nvSpPr>
        <p:spPr>
          <a:xfrm>
            <a:off x="1152563" y="5652427"/>
            <a:ext cx="9296400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Courier" pitchFamily="2" charset="0"/>
                <a:hlinkClick r:id="rId3"/>
              </a:rPr>
              <a:t>http://</a:t>
            </a:r>
            <a:r>
              <a:rPr lang="en-US" sz="4400" b="1" dirty="0" err="1">
                <a:latin typeface="Courier" pitchFamily="2" charset="0"/>
                <a:hlinkClick r:id="rId3"/>
              </a:rPr>
              <a:t>bit.ly</a:t>
            </a:r>
            <a:r>
              <a:rPr lang="en-US" sz="4400" b="1" dirty="0">
                <a:latin typeface="Courier" pitchFamily="2" charset="0"/>
                <a:hlinkClick r:id="rId3"/>
              </a:rPr>
              <a:t>/FoDS-s19-0305</a:t>
            </a:r>
            <a:endParaRPr lang="en-US" sz="4400" b="1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596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9C3B9-01CF-864E-885C-EDB466609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The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10C08-1858-B24C-B9A1-93DB752E1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1 Review</a:t>
            </a:r>
          </a:p>
          <a:p>
            <a:r>
              <a:rPr lang="en-US" dirty="0"/>
              <a:t>Assignments</a:t>
            </a:r>
          </a:p>
          <a:p>
            <a:pPr lvl="1"/>
            <a:r>
              <a:rPr lang="en-US" dirty="0"/>
              <a:t>Project 2</a:t>
            </a:r>
          </a:p>
          <a:p>
            <a:pPr lvl="1"/>
            <a:r>
              <a:rPr lang="en-US" dirty="0"/>
              <a:t>Final Project</a:t>
            </a:r>
          </a:p>
          <a:p>
            <a:r>
              <a:rPr lang="en-US" dirty="0"/>
              <a:t>A/B Testing: Comparing two random samples </a:t>
            </a:r>
          </a:p>
          <a:p>
            <a:r>
              <a:rPr lang="en-US" dirty="0"/>
              <a:t>Percentiles &amp; Confidence Intervals</a:t>
            </a:r>
          </a:p>
          <a:p>
            <a:r>
              <a:rPr lang="en-US" dirty="0"/>
              <a:t>Lab on Thursday: The Bootstrap</a:t>
            </a:r>
          </a:p>
        </p:txBody>
      </p:sp>
    </p:spTree>
    <p:extLst>
      <p:ext uri="{BB962C8B-B14F-4D97-AF65-F5344CB8AC3E}">
        <p14:creationId xmlns:p14="http://schemas.microsoft.com/office/powerpoint/2010/main" val="2476578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861D0-2261-4E4A-85BC-B43794A62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02CAE-BD41-C84C-8EAB-357F22ECE2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Demonstrate proficiency in techniques from class applied to dataset </a:t>
            </a:r>
            <a:r>
              <a:rPr lang="en-US" dirty="0">
                <a:solidFill>
                  <a:schemeClr val="accent2"/>
                </a:solidFill>
              </a:rPr>
              <a:t>of your choosing</a:t>
            </a:r>
          </a:p>
          <a:p>
            <a:r>
              <a:rPr lang="en-US" dirty="0"/>
              <a:t>Data!</a:t>
            </a:r>
          </a:p>
          <a:p>
            <a:pPr lvl="2"/>
            <a:r>
              <a:rPr lang="en-US" dirty="0"/>
              <a:t>Domain: ?</a:t>
            </a:r>
          </a:p>
          <a:p>
            <a:pPr lvl="2"/>
            <a:r>
              <a:rPr lang="en-US" dirty="0"/>
              <a:t>Scale: Large enough </a:t>
            </a:r>
          </a:p>
          <a:p>
            <a:pPr lvl="3"/>
            <a:r>
              <a:rPr lang="en-US" dirty="0"/>
              <a:t>Categorical and numerical variables</a:t>
            </a:r>
          </a:p>
          <a:p>
            <a:pPr lvl="3"/>
            <a:r>
              <a:rPr lang="en-US" dirty="0"/>
              <a:t>More than 100 observations</a:t>
            </a:r>
          </a:p>
          <a:p>
            <a:pPr lvl="2"/>
            <a:r>
              <a:rPr lang="en-US" dirty="0"/>
              <a:t>Accessible &amp; Manageable</a:t>
            </a:r>
          </a:p>
        </p:txBody>
      </p:sp>
    </p:spTree>
    <p:extLst>
      <p:ext uri="{BB962C8B-B14F-4D97-AF65-F5344CB8AC3E}">
        <p14:creationId xmlns:p14="http://schemas.microsoft.com/office/powerpoint/2010/main" val="4143852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14EAF-805F-F04E-B47D-4A04D6CE2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Project: Making a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37C1A-71B1-554E-B21A-9D1130073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Go to </a:t>
            </a:r>
            <a:r>
              <a:rPr lang="en-US" dirty="0">
                <a:latin typeface="Courier" pitchFamily="2" charset="0"/>
                <a:hlinkClick r:id="rId2"/>
              </a:rPr>
              <a:t>https://jupyterhub.cs.duke.edu</a:t>
            </a:r>
            <a:endParaRPr lang="en-US" dirty="0">
              <a:latin typeface="Courier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Make a folder (if desired)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a new Python 3 Notebook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Copy preamble code from any previous notebook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Refer to the </a:t>
            </a:r>
            <a:r>
              <a:rPr lang="en-US" dirty="0">
                <a:hlinkClick r:id="rId3"/>
              </a:rPr>
              <a:t>Markdown Cheatsheet </a:t>
            </a:r>
            <a:r>
              <a:rPr lang="en-US" dirty="0"/>
              <a:t>for how to add links, </a:t>
            </a:r>
            <a:r>
              <a:rPr lang="en-US" dirty="0" err="1"/>
              <a:t>lists,headers</a:t>
            </a:r>
            <a:r>
              <a:rPr lang="en-US" dirty="0"/>
              <a:t>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Upload data as CSV in the same directory as notebook</a:t>
            </a:r>
          </a:p>
        </p:txBody>
      </p:sp>
    </p:spTree>
    <p:extLst>
      <p:ext uri="{BB962C8B-B14F-4D97-AF65-F5344CB8AC3E}">
        <p14:creationId xmlns:p14="http://schemas.microsoft.com/office/powerpoint/2010/main" val="219179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A60B0B2-B24E-4E44-9FE5-7D3042E961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/>
          </a:blip>
          <a:srcRect l="9276" r="762" b="2"/>
          <a:stretch/>
        </p:blipFill>
        <p:spPr>
          <a:xfrm>
            <a:off x="6083786" y="-168318"/>
            <a:ext cx="6261330" cy="3932313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DA60554A-3648-1F46-A3E5-9DFE32C806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17" r="6401"/>
          <a:stretch/>
        </p:blipFill>
        <p:spPr>
          <a:xfrm>
            <a:off x="6089904" y="2487168"/>
            <a:ext cx="6263640" cy="4215384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901FED-4FC9-4ED5-8123-C98BCD1616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C4AE72-E59E-CC4E-B800-F90FC0B7B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Deflategate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21D11A3-A75F-AC49-88FD-10131C0A7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804863" y="2332840"/>
            <a:ext cx="5659437" cy="4320302"/>
          </a:xfrm>
        </p:spPr>
      </p:pic>
    </p:spTree>
    <p:extLst>
      <p:ext uri="{BB962C8B-B14F-4D97-AF65-F5344CB8AC3E}">
        <p14:creationId xmlns:p14="http://schemas.microsoft.com/office/powerpoint/2010/main" val="3438672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A/B Testing</a:t>
            </a:r>
            <a:endParaRPr dirty="0"/>
          </a:p>
        </p:txBody>
      </p:sp>
      <p:sp>
        <p:nvSpPr>
          <p:cNvPr id="141" name="Google Shape;141;p3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Two random samples:</a:t>
            </a:r>
            <a:endParaRPr/>
          </a:p>
          <a:p>
            <a:pPr lvl="1"/>
            <a:r>
              <a:rPr lang="en"/>
              <a:t>Sample A</a:t>
            </a:r>
            <a:endParaRPr/>
          </a:p>
          <a:p>
            <a:pPr lvl="1"/>
            <a:r>
              <a:rPr lang="en"/>
              <a:t>Sample B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Question: Are they drawn from the same underlying distribution?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Answer by </a:t>
            </a:r>
            <a:r>
              <a:rPr lang="en" b="1">
                <a:solidFill>
                  <a:srgbClr val="0000FF"/>
                </a:solidFill>
              </a:rPr>
              <a:t>A/B testing</a:t>
            </a:r>
            <a:endParaRPr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29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2"/>
          <p:cNvSpPr txBox="1">
            <a:spLocks noGrp="1"/>
          </p:cNvSpPr>
          <p:nvPr>
            <p:ph type="title"/>
          </p:nvPr>
        </p:nvSpPr>
        <p:spPr>
          <a:xfrm>
            <a:off x="472800" y="274633"/>
            <a:ext cx="111096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 Hypotheses </a:t>
            </a:r>
            <a:endParaRPr/>
          </a:p>
        </p:txBody>
      </p:sp>
      <p:sp>
        <p:nvSpPr>
          <p:cNvPr id="147" name="Google Shape;147;p32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endParaRPr sz="1067"/>
          </a:p>
          <a:p>
            <a:r>
              <a:rPr lang="en" b="1"/>
              <a:t>Null:</a:t>
            </a:r>
            <a:endParaRPr b="1"/>
          </a:p>
          <a:p>
            <a:pPr lvl="1"/>
            <a:r>
              <a:rPr lang="en"/>
              <a:t>The two samples are drawn from the same underlying population distribution; they look like two random draws from the same set.</a:t>
            </a:r>
            <a:endParaRPr/>
          </a:p>
          <a:p>
            <a:pPr marL="0" indent="0">
              <a:buNone/>
            </a:pPr>
            <a:endParaRPr sz="1333"/>
          </a:p>
          <a:p>
            <a:r>
              <a:rPr lang="en" b="1"/>
              <a:t>Alternative:</a:t>
            </a:r>
            <a:endParaRPr b="1"/>
          </a:p>
          <a:p>
            <a:pPr lvl="1"/>
            <a:r>
              <a:rPr lang="en"/>
              <a:t>The samples are drawn from different distributions; they don’t look like random draws from the same set.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429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Permutation Test</a:t>
            </a:r>
            <a:endParaRPr/>
          </a:p>
        </p:txBody>
      </p:sp>
      <p:sp>
        <p:nvSpPr>
          <p:cNvPr id="188" name="Google Shape;188;p38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/>
              <a:t>Null:</a:t>
            </a:r>
            <a:r>
              <a:rPr lang="en"/>
              <a:t> The two samples are drawn randomly from the same underlying distribution.</a:t>
            </a:r>
            <a:endParaRPr/>
          </a:p>
          <a:p>
            <a:pPr marL="0" indent="0">
              <a:buNone/>
            </a:pPr>
            <a:endParaRPr sz="800"/>
          </a:p>
          <a:p>
            <a:r>
              <a:rPr lang="en"/>
              <a:t>If the null is true, all rearrangements of the variable values among the two samples are equally likely. So:</a:t>
            </a:r>
            <a:endParaRPr/>
          </a:p>
          <a:p>
            <a:pPr lvl="1"/>
            <a:r>
              <a:rPr lang="en"/>
              <a:t>compute the observed test statistic</a:t>
            </a:r>
            <a:endParaRPr/>
          </a:p>
          <a:p>
            <a:pPr lvl="1"/>
            <a:r>
              <a:rPr lang="en"/>
              <a:t>then shuffle the attribute values and recompute the statistic; </a:t>
            </a:r>
            <a:r>
              <a:rPr lang="en" b="1"/>
              <a:t>repeat</a:t>
            </a:r>
            <a:r>
              <a:rPr lang="en"/>
              <a:t>; compare with the observed statistic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8758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Smoking and Birth Weights</a:t>
            </a:r>
            <a:endParaRPr/>
          </a:p>
        </p:txBody>
      </p:sp>
      <p:sp>
        <p:nvSpPr>
          <p:cNvPr id="153" name="Google Shape;153;p33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Measured the birth weights of many babies and whether the mom smoked.</a:t>
            </a:r>
            <a:br>
              <a:rPr lang="en"/>
            </a:br>
            <a:endParaRPr/>
          </a:p>
          <a:p>
            <a:pPr>
              <a:spcBef>
                <a:spcPts val="0"/>
              </a:spcBef>
            </a:pPr>
            <a:r>
              <a:rPr lang="en" b="1"/>
              <a:t>Null:</a:t>
            </a:r>
            <a:r>
              <a:rPr lang="en"/>
              <a:t> The distribution of birth weights is the same for both smoker and non-smoker moms.</a:t>
            </a:r>
            <a:br>
              <a:rPr lang="en"/>
            </a:br>
            <a:endParaRPr/>
          </a:p>
          <a:p>
            <a:pPr>
              <a:spcBef>
                <a:spcPts val="0"/>
              </a:spcBef>
            </a:pPr>
            <a:r>
              <a:rPr lang="en"/>
              <a:t>How to simulate the distribution of the test statistic, if the null hypothesis is true?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4144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2898</TotalTime>
  <Words>783</Words>
  <Application>Microsoft Macintosh PowerPoint</Application>
  <PresentationFormat>Widescreen</PresentationFormat>
  <Paragraphs>125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Courier</vt:lpstr>
      <vt:lpstr>Courier New</vt:lpstr>
      <vt:lpstr>Helvetica Neue</vt:lpstr>
      <vt:lpstr>Helvetica Neue Light</vt:lpstr>
      <vt:lpstr>Office Theme</vt:lpstr>
      <vt:lpstr>CompSci 116: A/B Testing</vt:lpstr>
      <vt:lpstr>Plan for The Week</vt:lpstr>
      <vt:lpstr>Final Project</vt:lpstr>
      <vt:lpstr>Project: Making a Notebook</vt:lpstr>
      <vt:lpstr>Deflategate!</vt:lpstr>
      <vt:lpstr>A/B Testing</vt:lpstr>
      <vt:lpstr>The Hypotheses </vt:lpstr>
      <vt:lpstr>Permutation Test</vt:lpstr>
      <vt:lpstr>Smoking and Birth Weights</vt:lpstr>
      <vt:lpstr>Hypothesis Test</vt:lpstr>
      <vt:lpstr>The Bootstrap</vt:lpstr>
      <vt:lpstr>Why the Bootstrap Works</vt:lpstr>
      <vt:lpstr>Key to Resampling</vt:lpstr>
      <vt:lpstr>Deflategate</vt:lpstr>
      <vt:lpstr>Causality</vt:lpstr>
      <vt:lpstr>Botox for Back Pain!</vt:lpstr>
      <vt:lpstr>Computing Percentiles</vt:lpstr>
      <vt:lpstr>The percentile Function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CompSci 190: Error Probabilities</dc:title>
  <dc:creator>Jeffrey Forbes, Ph.D.</dc:creator>
  <cp:lastModifiedBy>Forbes, Jeffrey</cp:lastModifiedBy>
  <cp:revision>17</cp:revision>
  <cp:lastPrinted>2018-11-12T19:47:37Z</cp:lastPrinted>
  <dcterms:created xsi:type="dcterms:W3CDTF">2018-11-12T18:56:58Z</dcterms:created>
  <dcterms:modified xsi:type="dcterms:W3CDTF">2019-03-07T18:20:18Z</dcterms:modified>
</cp:coreProperties>
</file>